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4" r:id="rId4"/>
    <p:sldId id="257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F2D"/>
    <a:srgbClr val="DE7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1"/>
    <p:restoredTop sz="96208"/>
  </p:normalViewPr>
  <p:slideViewPr>
    <p:cSldViewPr snapToGrid="0" snapToObjects="1">
      <p:cViewPr varScale="1">
        <p:scale>
          <a:sx n="157" d="100"/>
          <a:sy n="157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1CC27-FEE8-E941-86CD-09B86609C7E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8A395-1721-2147-B0DF-74C1912C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69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82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7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8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6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1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A395-1721-2147-B0DF-74C1912C85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8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77EE59FE-550C-204C-994F-A5E5E8A4B2AD}" type="datetime1">
              <a:rPr lang="x-none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8CA17ACF-D8C2-494F-BAFC-92C15317945F}" type="datetime1">
              <a:rPr lang="x-none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813B1F-44BF-6A47-A64B-46ECC6142FB9}" type="datetime1">
              <a:rPr lang="x-none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B6E0A43-A482-7A41-8662-EBA57EEBC11D}" type="datetime1">
              <a:rPr lang="x-none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B85A050-0650-D943-BC36-12502E389635}" type="datetime1">
              <a:rPr lang="x-none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C7380A64-D515-D34F-9855-368C46FAA440}" type="datetime1">
              <a:rPr lang="x-none" smtClean="0"/>
              <a:t>12/22/20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4EE2F6A0-A81B-444D-8792-09DC8C76E4CC}" type="datetime1">
              <a:rPr lang="x-none" smtClean="0"/>
              <a:t>12/22/20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C6F55F2-A2D8-EC43-8FBE-4585E86042A5}" type="datetime1">
              <a:rPr lang="x-none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AF86D8D1-A609-454B-BBDD-2A0377825DEC}" type="datetime1">
              <a:rPr lang="x-none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9334F74-EB9E-9545-BFA6-2AC881FA9A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" y="68317"/>
            <a:ext cx="1040524" cy="104052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743201" y="6413827"/>
            <a:ext cx="670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D06F2D"/>
                </a:solidFill>
                <a:latin typeface="Helvetica" charset="0"/>
                <a:ea typeface="Helvetica" charset="0"/>
                <a:cs typeface="Helvetica" charset="0"/>
              </a:rPr>
              <a:t>Erik Jonsson School of Engineering and Computer Science</a:t>
            </a:r>
          </a:p>
          <a:p>
            <a:pPr algn="ctr"/>
            <a:r>
              <a:rPr lang="en-US" sz="1200" b="1" dirty="0">
                <a:solidFill>
                  <a:srgbClr val="D06F2D"/>
                </a:solidFill>
                <a:latin typeface="Helvetica" charset="0"/>
                <a:ea typeface="Helvetica" charset="0"/>
                <a:cs typeface="Helvetica" charset="0"/>
              </a:rPr>
              <a:t>The University of Texas at Dallas</a:t>
            </a:r>
          </a:p>
        </p:txBody>
      </p:sp>
      <p:cxnSp>
        <p:nvCxnSpPr>
          <p:cNvPr id="10" name="Straight Connector 9"/>
          <p:cNvCxnSpPr>
            <a:stCxn id="7" idx="3"/>
          </p:cNvCxnSpPr>
          <p:nvPr userDrawn="1"/>
        </p:nvCxnSpPr>
        <p:spPr>
          <a:xfrm flipV="1">
            <a:off x="1129862" y="571271"/>
            <a:ext cx="11062138" cy="0"/>
          </a:xfrm>
          <a:prstGeom prst="line">
            <a:avLst/>
          </a:prstGeom>
          <a:ln w="38100">
            <a:solidFill>
              <a:srgbClr val="DE752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-15240" y="6442834"/>
            <a:ext cx="12207240" cy="0"/>
          </a:xfrm>
          <a:prstGeom prst="line">
            <a:avLst/>
          </a:prstGeom>
          <a:ln w="38100">
            <a:solidFill>
              <a:srgbClr val="DE752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0.png"/><Relationship Id="rId7" Type="http://schemas.openxmlformats.org/officeDocument/2006/relationships/image" Target="../media/image2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0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Valerio.Iungo@utdallas.edu" TargetMode="External"/><Relationship Id="rId2" Type="http://schemas.openxmlformats.org/officeDocument/2006/relationships/hyperlink" Target="mailto:Matteo.Puccioni@utdallas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C64858-071A-EA4B-A2F8-CF1B64023E41}"/>
              </a:ext>
            </a:extLst>
          </p:cNvPr>
          <p:cNvSpPr txBox="1">
            <a:spLocks/>
          </p:cNvSpPr>
          <p:nvPr/>
        </p:nvSpPr>
        <p:spPr>
          <a:xfrm>
            <a:off x="1031733" y="2728509"/>
            <a:ext cx="10128532" cy="70049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dirty="0">
                <a:solidFill>
                  <a:srgbClr val="DE752E"/>
                </a:solidFill>
              </a:rPr>
              <a:t>Global RANS solver – MATLAB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9BB0F-B53C-FC44-BA96-7E4B29928F3F}"/>
              </a:ext>
            </a:extLst>
          </p:cNvPr>
          <p:cNvSpPr txBox="1"/>
          <p:nvPr/>
        </p:nvSpPr>
        <p:spPr>
          <a:xfrm>
            <a:off x="3267833" y="3429000"/>
            <a:ext cx="565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Matteo Puccioni and G. Valerio Iungo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36107-12D8-D146-A254-8B8B542CCD38}"/>
              </a:ext>
            </a:extLst>
          </p:cNvPr>
          <p:cNvSpPr/>
          <p:nvPr/>
        </p:nvSpPr>
        <p:spPr>
          <a:xfrm>
            <a:off x="0" y="385988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Helvetica" pitchFamily="2" charset="0"/>
              </a:rPr>
              <a:t>Wind Fluids and Experiments (WindFluX) Laboratory, Mechanical Engineering Department, The University of Texas at Dallas, 800 W Campbell Rd, 75080 Richardson, Texas, USA 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54E5-9855-DA44-A835-969AE275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F3203-AA8B-4147-95CC-F757B8B3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064ED9-42C0-304C-B7E3-7B3034F867F0}"/>
                  </a:ext>
                </a:extLst>
              </p:cNvPr>
              <p:cNvSpPr txBox="1"/>
              <p:nvPr/>
            </p:nvSpPr>
            <p:spPr>
              <a:xfrm>
                <a:off x="1229710" y="714703"/>
                <a:ext cx="10962290" cy="105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Spectral Collocation Method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𝑑𝑓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064ED9-42C0-304C-B7E3-7B3034F8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10" y="714703"/>
                <a:ext cx="10962290" cy="1056828"/>
              </a:xfrm>
              <a:prstGeom prst="rect">
                <a:avLst/>
              </a:prstGeom>
              <a:blipFill>
                <a:blip r:embed="rId3"/>
                <a:stretch>
                  <a:fillRect l="-231" t="-48810" b="-1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98B082-7360-594B-930F-9B3E5AE4F57E}"/>
              </a:ext>
            </a:extLst>
          </p:cNvPr>
          <p:cNvSpPr txBox="1"/>
          <p:nvPr/>
        </p:nvSpPr>
        <p:spPr>
          <a:xfrm>
            <a:off x="7898524" y="1777324"/>
            <a:ext cx="3100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Chebyshev basis functions: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07A9FF-039A-6641-93DB-3A0975C2B46F}"/>
              </a:ext>
            </a:extLst>
          </p:cNvPr>
          <p:cNvGrpSpPr/>
          <p:nvPr/>
        </p:nvGrpSpPr>
        <p:grpSpPr>
          <a:xfrm>
            <a:off x="7898524" y="2115878"/>
            <a:ext cx="2974428" cy="1000977"/>
            <a:chOff x="7315200" y="2110085"/>
            <a:chExt cx="2974428" cy="1000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B9B436D-C677-7B4C-BA26-21D29B68DC2C}"/>
                    </a:ext>
                  </a:extLst>
                </p:cNvPr>
                <p:cNvSpPr txBox="1"/>
                <p:nvPr/>
              </p:nvSpPr>
              <p:spPr>
                <a:xfrm>
                  <a:off x="7431923" y="2191406"/>
                  <a:ext cx="2857705" cy="8310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br>
                    <a:rPr lang="it-IT" b="0" dirty="0"/>
                  </a:b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B9B436D-C677-7B4C-BA26-21D29B68D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923" y="2191406"/>
                  <a:ext cx="2857705" cy="831061"/>
                </a:xfrm>
                <a:prstGeom prst="rect">
                  <a:avLst/>
                </a:prstGeom>
                <a:blipFill>
                  <a:blip r:embed="rId4"/>
                  <a:stretch>
                    <a:fillRect l="-3097" r="-885"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7F6C929A-79BA-3243-B95C-40BCB2AB2095}"/>
                </a:ext>
              </a:extLst>
            </p:cNvPr>
            <p:cNvSpPr/>
            <p:nvPr/>
          </p:nvSpPr>
          <p:spPr>
            <a:xfrm>
              <a:off x="7315200" y="2110085"/>
              <a:ext cx="116723" cy="10009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80413-7018-C246-936D-845C6E41FAA8}"/>
                  </a:ext>
                </a:extLst>
              </p:cNvPr>
              <p:cNvSpPr txBox="1"/>
              <p:nvPr/>
            </p:nvSpPr>
            <p:spPr>
              <a:xfrm>
                <a:off x="10872952" y="2428063"/>
                <a:ext cx="12139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280413-7018-C246-936D-845C6E41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952" y="2428063"/>
                <a:ext cx="1213945" cy="338554"/>
              </a:xfrm>
              <a:prstGeom prst="rect">
                <a:avLst/>
              </a:prstGeom>
              <a:blipFill>
                <a:blip r:embed="rId5"/>
                <a:stretch>
                  <a:fillRect l="-3125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17A593-46CF-AD40-ADAE-86DA69F2F5CA}"/>
                  </a:ext>
                </a:extLst>
              </p:cNvPr>
              <p:cNvSpPr txBox="1"/>
              <p:nvPr/>
            </p:nvSpPr>
            <p:spPr>
              <a:xfrm>
                <a:off x="0" y="1940081"/>
                <a:ext cx="7352563" cy="200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Grid points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Gauss-Lobatto-Chebyshev (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GLC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grid (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momentum eq.)</a:t>
                </a:r>
                <a:endParaRPr lang="it-IT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=0,…,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func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 algn="just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Gauss-Chebyshev (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grid (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mass eq.)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17A593-46CF-AD40-ADAE-86DA69F2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40081"/>
                <a:ext cx="7352563" cy="2009524"/>
              </a:xfrm>
              <a:prstGeom prst="rect">
                <a:avLst/>
              </a:prstGeom>
              <a:blipFill>
                <a:blip r:embed="rId6"/>
                <a:stretch>
                  <a:fillRect l="-345" t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6B78B98-4F8E-0C4F-AF70-96B3C69305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79" t="11759" r="7931" b="5352"/>
          <a:stretch/>
        </p:blipFill>
        <p:spPr>
          <a:xfrm>
            <a:off x="1634358" y="4072277"/>
            <a:ext cx="8923282" cy="2327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90DB60-1132-9041-9A53-CF99BBA5FB01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features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09FAD6-647B-3D47-B9E9-F4A646F09A39}"/>
              </a:ext>
            </a:extLst>
          </p:cNvPr>
          <p:cNvCxnSpPr>
            <a:cxnSpLocks/>
          </p:cNvCxnSpPr>
          <p:nvPr/>
        </p:nvCxnSpPr>
        <p:spPr>
          <a:xfrm flipH="1">
            <a:off x="9444099" y="4104812"/>
            <a:ext cx="87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1746D-4C02-2244-96BB-C141975D3E4E}"/>
              </a:ext>
            </a:extLst>
          </p:cNvPr>
          <p:cNvCxnSpPr>
            <a:cxnSpLocks/>
          </p:cNvCxnSpPr>
          <p:nvPr/>
        </p:nvCxnSpPr>
        <p:spPr>
          <a:xfrm>
            <a:off x="10557640" y="4123541"/>
            <a:ext cx="0" cy="750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7E7EF8-63BE-394D-9281-F9EF6ACA7222}"/>
                  </a:ext>
                </a:extLst>
              </p:cNvPr>
              <p:cNvSpPr txBox="1"/>
              <p:nvPr/>
            </p:nvSpPr>
            <p:spPr>
              <a:xfrm>
                <a:off x="9128628" y="3805313"/>
                <a:ext cx="31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7E7EF8-63BE-394D-9281-F9EF6ACA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28" y="3805313"/>
                <a:ext cx="315471" cy="276999"/>
              </a:xfrm>
              <a:prstGeom prst="rect">
                <a:avLst/>
              </a:prstGeom>
              <a:blipFill>
                <a:blip r:embed="rId8"/>
                <a:stretch>
                  <a:fillRect l="-1538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5F8B27-33F1-DA4B-9AC5-C15EBC9A6EE2}"/>
                  </a:ext>
                </a:extLst>
              </p:cNvPr>
              <p:cNvSpPr txBox="1"/>
              <p:nvPr/>
            </p:nvSpPr>
            <p:spPr>
              <a:xfrm>
                <a:off x="10652949" y="4735197"/>
                <a:ext cx="306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5F8B27-33F1-DA4B-9AC5-C15EBC9A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949" y="4735197"/>
                <a:ext cx="306687" cy="276999"/>
              </a:xfrm>
              <a:prstGeom prst="rect">
                <a:avLst/>
              </a:prstGeom>
              <a:blipFill>
                <a:blip r:embed="rId9"/>
                <a:stretch>
                  <a:fillRect l="-20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73605-3892-9046-97F3-DEAAF8B76A7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11919" y="1481959"/>
            <a:ext cx="1886605" cy="464642"/>
          </a:xfrm>
          <a:prstGeom prst="bentConnector3">
            <a:avLst>
              <a:gd name="adj1" fmla="val 41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09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F3CE1-CE8E-594E-859E-560F19EF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B30ED-4722-BC47-B49F-DC719317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ED1CB-36CE-944D-9CFF-485A63961DAF}"/>
                  </a:ext>
                </a:extLst>
              </p:cNvPr>
              <p:cNvSpPr txBox="1"/>
              <p:nvPr/>
            </p:nvSpPr>
            <p:spPr>
              <a:xfrm>
                <a:off x="1371600" y="709384"/>
                <a:ext cx="10731062" cy="1899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Recast the 2D unknowns into a 1D vector: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𝐷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reshape</m:t>
                            </m:r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,1</m:t>
                                </m:r>
                              </m:e>
                            </m:d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(1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𝐷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reshape</m:t>
                            </m:r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,1</m:t>
                                </m:r>
                              </m:e>
                            </m:d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(1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reshape</m:t>
                                  </m:r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1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(1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reshape</m:t>
                                  </m:r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𝐺𝐶</m:t>
                                          </m:r>
                                        </m:sup>
                                      </m:sSub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⋅</m:t>
                                      </m:r>
                                      <m:sSubSup>
                                        <m:sSubSup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𝐺𝐶</m:t>
                                          </m:r>
                                        </m:sup>
                                      </m:sSub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1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(1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reshape</m:t>
                                  </m:r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𝒒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b="1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(1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b="1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(1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(1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(1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𝒌</m:t>
                                          </m:r>
                                        </m:e>
                                        <m:sup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(1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ED1CB-36CE-944D-9CFF-485A6396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709384"/>
                <a:ext cx="10731062" cy="1899944"/>
              </a:xfrm>
              <a:prstGeom prst="rect">
                <a:avLst/>
              </a:prstGeom>
              <a:blipFill>
                <a:blip r:embed="rId3"/>
                <a:stretch>
                  <a:fillRect l="-237" t="-662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257711C-6959-CF4E-8DD2-E5FEC28F3ED3}"/>
              </a:ext>
            </a:extLst>
          </p:cNvPr>
          <p:cNvSpPr txBox="1"/>
          <p:nvPr/>
        </p:nvSpPr>
        <p:spPr>
          <a:xfrm>
            <a:off x="0" y="292187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Discretization of RANS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EB7C5-AC57-9949-9DE0-7DB7A3A2F9F4}"/>
                  </a:ext>
                </a:extLst>
              </p:cNvPr>
              <p:cNvSpPr txBox="1"/>
              <p:nvPr/>
            </p:nvSpPr>
            <p:spPr>
              <a:xfrm>
                <a:off x="3760392" y="3322503"/>
                <a:ext cx="5413277" cy="477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mass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</m:den>
                      </m:f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𝑹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EB7C5-AC57-9949-9DE0-7DB7A3A2F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392" y="3322503"/>
                <a:ext cx="5413277" cy="477888"/>
              </a:xfrm>
              <a:prstGeom prst="rect">
                <a:avLst/>
              </a:prstGeom>
              <a:blipFill>
                <a:blip r:embed="rId4"/>
                <a:stretch>
                  <a:fillRect l="-937" r="-703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296FB6-67E1-6641-8292-C624911AE527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8B9879-D3E1-074A-A603-529941141FD5}"/>
                  </a:ext>
                </a:extLst>
              </p:cNvPr>
              <p:cNvSpPr/>
              <p:nvPr/>
            </p:nvSpPr>
            <p:spPr>
              <a:xfrm>
                <a:off x="0" y="4212549"/>
                <a:ext cx="12192000" cy="1033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𝑇𝐻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𝐺𝐶</m:t>
                          </m:r>
                        </m:sup>
                      </m:sSubSup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e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sub>
                        <m:sup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8B9879-D3E1-074A-A603-52994114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12549"/>
                <a:ext cx="12192000" cy="1033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BEEA0F-601F-C94C-AD8B-47F74CCA6D62}"/>
              </a:ext>
            </a:extLst>
          </p:cNvPr>
          <p:cNvSpPr txBox="1"/>
          <p:nvPr/>
        </p:nvSpPr>
        <p:spPr>
          <a:xfrm>
            <a:off x="-1" y="536165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Deal with non-linear discretized equations: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Newton-Raphson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04886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8CA75-397A-5A45-9325-F66A72B3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14FD-6906-9241-9179-A5E4A50C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9A518-1DE4-3343-9F85-3DCA00918AB6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D912B8-2273-5D4B-B0D7-0F2922A3C579}"/>
                  </a:ext>
                </a:extLst>
              </p:cNvPr>
              <p:cNvSpPr/>
              <p:nvPr/>
            </p:nvSpPr>
            <p:spPr>
              <a:xfrm>
                <a:off x="2833440" y="1422496"/>
                <a:ext cx="1560812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𝐦𝐚𝐬𝐬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D912B8-2273-5D4B-B0D7-0F2922A3C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440" y="1422496"/>
                <a:ext cx="1560812" cy="1477328"/>
              </a:xfrm>
              <a:prstGeom prst="rect">
                <a:avLst/>
              </a:prstGeom>
              <a:blipFill>
                <a:blip r:embed="rId3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9E62B4-4E75-4141-A008-B90D1B77183A}"/>
                  </a:ext>
                </a:extLst>
              </p:cNvPr>
              <p:cNvSpPr txBox="1"/>
              <p:nvPr/>
            </p:nvSpPr>
            <p:spPr>
              <a:xfrm>
                <a:off x="4451103" y="2022659"/>
                <a:ext cx="6609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9E62B4-4E75-4141-A008-B90D1B77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03" y="2022659"/>
                <a:ext cx="6609053" cy="276999"/>
              </a:xfrm>
              <a:prstGeom prst="rect">
                <a:avLst/>
              </a:prstGeom>
              <a:blipFill>
                <a:blip r:embed="rId4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9ACA3B7D-B774-5947-B9CE-B948D9920B73}"/>
              </a:ext>
            </a:extLst>
          </p:cNvPr>
          <p:cNvSpPr/>
          <p:nvPr/>
        </p:nvSpPr>
        <p:spPr>
          <a:xfrm>
            <a:off x="4337400" y="1465796"/>
            <a:ext cx="113703" cy="1390729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B0A69-14F8-D043-B06D-B80C03B5AB0A}"/>
              </a:ext>
            </a:extLst>
          </p:cNvPr>
          <p:cNvSpPr txBox="1"/>
          <p:nvPr/>
        </p:nvSpPr>
        <p:spPr>
          <a:xfrm>
            <a:off x="0" y="1868772"/>
            <a:ext cx="19549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RANS equations in continuous form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A11AB83-1D8A-6D4A-91FA-495693DA92FE}"/>
              </a:ext>
            </a:extLst>
          </p:cNvPr>
          <p:cNvSpPr/>
          <p:nvPr/>
        </p:nvSpPr>
        <p:spPr>
          <a:xfrm rot="10800000">
            <a:off x="2776588" y="1465796"/>
            <a:ext cx="113703" cy="1390729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99F0D1-8E7B-A04B-A122-A6BA6D345A31}"/>
              </a:ext>
            </a:extLst>
          </p:cNvPr>
          <p:cNvCxnSpPr>
            <a:stCxn id="10" idx="3"/>
          </p:cNvCxnSpPr>
          <p:nvPr/>
        </p:nvCxnSpPr>
        <p:spPr>
          <a:xfrm flipV="1">
            <a:off x="1954924" y="2154621"/>
            <a:ext cx="788276" cy="65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5923C4-F33D-C946-A3DF-F9C8503C05EF}"/>
              </a:ext>
            </a:extLst>
          </p:cNvPr>
          <p:cNvSpPr txBox="1"/>
          <p:nvPr/>
        </p:nvSpPr>
        <p:spPr>
          <a:xfrm>
            <a:off x="-8854" y="2722098"/>
            <a:ext cx="20915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Discretization (Spectral Collocation Method)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CFE40F-F921-AC45-B50A-A65390DDE3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082705" y="2154621"/>
            <a:ext cx="344525" cy="982976"/>
          </a:xfrm>
          <a:prstGeom prst="bentConnector2">
            <a:avLst/>
          </a:prstGeom>
          <a:ln w="127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CB9AC9-E49E-9249-948F-DBC6D58A6547}"/>
                  </a:ext>
                </a:extLst>
              </p:cNvPr>
              <p:cNvSpPr txBox="1"/>
              <p:nvPr/>
            </p:nvSpPr>
            <p:spPr>
              <a:xfrm>
                <a:off x="5387508" y="2868383"/>
                <a:ext cx="1790078" cy="84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Jacobian Matrix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𝐽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𝑖𝑘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CB9AC9-E49E-9249-948F-DBC6D58A6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08" y="2868383"/>
                <a:ext cx="1790078" cy="849143"/>
              </a:xfrm>
              <a:prstGeom prst="rect">
                <a:avLst/>
              </a:prstGeom>
              <a:blipFill>
                <a:blip r:embed="rId5"/>
                <a:stretch>
                  <a:fillRect l="-2128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CE09A-B28E-EA42-98EC-29F63ED9A70E}"/>
                  </a:ext>
                </a:extLst>
              </p:cNvPr>
              <p:cNvSpPr txBox="1"/>
              <p:nvPr/>
            </p:nvSpPr>
            <p:spPr>
              <a:xfrm>
                <a:off x="8047606" y="2866825"/>
                <a:ext cx="1933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-th equation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CE09A-B28E-EA42-98EC-29F63ED9A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606" y="2866825"/>
                <a:ext cx="1933904" cy="338554"/>
              </a:xfrm>
              <a:prstGeom prst="rect">
                <a:avLst/>
              </a:prstGeom>
              <a:blipFill>
                <a:blip r:embed="rId6"/>
                <a:stretch>
                  <a:fillRect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BF71C-C036-274E-B7AA-E2B88BD59BEC}"/>
                  </a:ext>
                </a:extLst>
              </p:cNvPr>
              <p:cNvSpPr txBox="1"/>
              <p:nvPr/>
            </p:nvSpPr>
            <p:spPr>
              <a:xfrm>
                <a:off x="8047606" y="3609871"/>
                <a:ext cx="1933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-th node value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EBF71C-C036-274E-B7AA-E2B88BD5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606" y="3609871"/>
                <a:ext cx="1933904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A79AC35-1F6C-1047-B3ED-63068943E60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7083972" y="3609872"/>
            <a:ext cx="963634" cy="16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1E9AD35-EE5F-0841-A8D2-556362786886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083972" y="3036102"/>
            <a:ext cx="963634" cy="24309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FA98FF-D129-B344-A26B-5B2CD9434B9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282547" y="2297840"/>
            <a:ext cx="0" cy="5705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254CE0-A88F-604E-AACA-9D7B7203E44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688713" y="985937"/>
            <a:ext cx="0" cy="10367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6B52D3-D532-414E-8CF2-A058138FD7CB}"/>
              </a:ext>
            </a:extLst>
          </p:cNvPr>
          <p:cNvSpPr txBox="1"/>
          <p:nvPr/>
        </p:nvSpPr>
        <p:spPr>
          <a:xfrm>
            <a:off x="3981750" y="647383"/>
            <a:ext cx="341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velocity/pressure/TKE field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5DBC2-486F-E14F-B0DB-897965A47C97}"/>
              </a:ext>
            </a:extLst>
          </p:cNvPr>
          <p:cNvSpPr txBox="1"/>
          <p:nvPr/>
        </p:nvSpPr>
        <p:spPr>
          <a:xfrm>
            <a:off x="2166922" y="946785"/>
            <a:ext cx="163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 vector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D81F1AE-9917-4645-B1AA-8ECC3A12F55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804743" y="1116062"/>
            <a:ext cx="1637821" cy="906597"/>
          </a:xfrm>
          <a:prstGeom prst="bentConnector3">
            <a:avLst>
              <a:gd name="adj1" fmla="val 10005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5AAC50-EFBA-8941-A1F6-1FA729124EF5}"/>
                  </a:ext>
                </a:extLst>
              </p:cNvPr>
              <p:cNvSpPr txBox="1"/>
              <p:nvPr/>
            </p:nvSpPr>
            <p:spPr>
              <a:xfrm>
                <a:off x="-8853" y="3698370"/>
                <a:ext cx="2531336" cy="623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Stopping criterion</a:t>
                </a:r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0.5</m:t>
                          </m:r>
                        </m:sup>
                      </m:sSubSup>
                      <m:r>
                        <a:rPr lang="it-IT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it-IT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it-IT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(≈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−7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5AAC50-EFBA-8941-A1F6-1FA729124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53" y="3698370"/>
                <a:ext cx="2531336" cy="623825"/>
              </a:xfrm>
              <a:prstGeom prst="rect">
                <a:avLst/>
              </a:prstGeom>
              <a:blipFill>
                <a:blip r:embed="rId8"/>
                <a:stretch>
                  <a:fillRect l="-1000" t="-40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5BBCC533-96CD-8740-97FA-B09302C63B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97" t="22539" r="6651" b="18511"/>
          <a:stretch/>
        </p:blipFill>
        <p:spPr>
          <a:xfrm>
            <a:off x="1944413" y="4642117"/>
            <a:ext cx="10247587" cy="1793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81E000E-5332-0C4A-A826-12470E5325CE}"/>
                  </a:ext>
                </a:extLst>
              </p:cNvPr>
              <p:cNvSpPr txBox="1"/>
              <p:nvPr/>
            </p:nvSpPr>
            <p:spPr>
              <a:xfrm>
                <a:off x="0" y="5150958"/>
                <a:ext cx="1522725" cy="495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TSR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=1.03⋅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81E000E-5332-0C4A-A826-12470E532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0958"/>
                <a:ext cx="1522725" cy="495264"/>
              </a:xfrm>
              <a:prstGeom prst="rect">
                <a:avLst/>
              </a:prstGeom>
              <a:blipFill>
                <a:blip r:embed="rId10"/>
                <a:stretch>
                  <a:fillRect l="-247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39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A959-5037-8B47-BBB6-72370852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0D2AC-22B9-F54A-9129-06134056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074C-A4AA-8E48-82DE-7976600DF5CE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 code</a:t>
            </a:r>
          </a:p>
        </p:txBody>
      </p:sp>
    </p:spTree>
    <p:extLst>
      <p:ext uri="{BB962C8B-B14F-4D97-AF65-F5344CB8AC3E}">
        <p14:creationId xmlns:p14="http://schemas.microsoft.com/office/powerpoint/2010/main" val="186576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D28BC-CBB5-6442-B04F-4FC0B270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1E17A-E90C-F74A-A451-65AA072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2EEA21-1296-484A-987F-7A07AEB3A326}"/>
              </a:ext>
            </a:extLst>
          </p:cNvPr>
          <p:cNvSpPr/>
          <p:nvPr/>
        </p:nvSpPr>
        <p:spPr>
          <a:xfrm>
            <a:off x="0" y="1340729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[1] Boussinesq, MJ. (1897). Theorie de l’ecoulement tourbillonnant et tumultueux des liquides. Gauthier-Villars et fils, Paris, France.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1F782-1901-0F45-A1EF-16A0BE1507E0}"/>
              </a:ext>
            </a:extLst>
          </p:cNvPr>
          <p:cNvSpPr/>
          <p:nvPr/>
        </p:nvSpPr>
        <p:spPr>
          <a:xfrm>
            <a:off x="-2" y="2086858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[2] Iungo G. V., Santhanagopalan V., Ciri U., Viola F., Zhan L., Rotea M. A. and Leonardi S. (2015). Data-driven RANS solver for low-computational cost simulations of wind turbine wakes. Journal of Physics: Conference Series, vol. 625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DE269-BEE9-5E41-9C2E-3D75D80ED4D4}"/>
              </a:ext>
            </a:extLst>
          </p:cNvPr>
          <p:cNvSpPr/>
          <p:nvPr/>
        </p:nvSpPr>
        <p:spPr>
          <a:xfrm>
            <a:off x="-1" y="2922253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[3] Porté-Agel, F., Wu, Y. T., Lu, H. and Conzemius, R. J. (2011). Large-eddy simulation of atmospheric boundary layer flow through wind turbines and wind farms.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Wind Engineering and Industrial Aerodynamics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99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(4), 154-168.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C9D34D-296C-104F-8429-430231BB3D06}"/>
              </a:ext>
            </a:extLst>
          </p:cNvPr>
          <p:cNvSpPr/>
          <p:nvPr/>
        </p:nvSpPr>
        <p:spPr>
          <a:xfrm>
            <a:off x="-1" y="3729937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[4] Shen, W. Z., Sørensen, J. N., &amp; Mikkelsen, R. (2005). Tip loss correction for actuator/Navier-Stokes computations.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Journal of Solar Energy Engineering, Transactions of the ASME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127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(2), 209–213. </a:t>
            </a:r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30C1D-1DA5-C54E-8062-E39474230A4B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C9283-BED8-6948-A152-C7B400913B33}"/>
              </a:ext>
            </a:extLst>
          </p:cNvPr>
          <p:cNvSpPr txBox="1"/>
          <p:nvPr/>
        </p:nvSpPr>
        <p:spPr>
          <a:xfrm>
            <a:off x="0" y="44264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8BD6A-5342-9F40-B096-EFD50A19639C}"/>
              </a:ext>
            </a:extLst>
          </p:cNvPr>
          <p:cNvSpPr txBox="1"/>
          <p:nvPr/>
        </p:nvSpPr>
        <p:spPr>
          <a:xfrm>
            <a:off x="0" y="5503591"/>
            <a:ext cx="449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Contacts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Matteo.Puccioni@utdallas.edu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Valerio.Iungo@utdallas.edu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1166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35F27-49AA-C340-ABF1-F92ADA94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2FA7B-F084-5442-8513-622FE02D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B5A5D-64BD-8841-A4D9-DE033A62DF86}"/>
              </a:ext>
            </a:extLst>
          </p:cNvPr>
          <p:cNvSpPr txBox="1"/>
          <p:nvPr/>
        </p:nvSpPr>
        <p:spPr>
          <a:xfrm>
            <a:off x="0" y="14230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7870F-7F6F-0545-B817-7175BD9CB05B}"/>
              </a:ext>
            </a:extLst>
          </p:cNvPr>
          <p:cNvSpPr txBox="1"/>
          <p:nvPr/>
        </p:nvSpPr>
        <p:spPr>
          <a:xfrm>
            <a:off x="0" y="215846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Numerical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C08BF-E7CB-2D4B-B02E-026FFF614877}"/>
              </a:ext>
            </a:extLst>
          </p:cNvPr>
          <p:cNvSpPr txBox="1"/>
          <p:nvPr/>
        </p:nvSpPr>
        <p:spPr>
          <a:xfrm>
            <a:off x="0" y="295057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Main script: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Numerical RANS solver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Post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951E2-5466-3F4F-A92D-EF3F2BC342FB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7215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A959-5037-8B47-BBB6-72370852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0D2AC-22B9-F54A-9129-06134056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074C-A4AA-8E48-82DE-7976600DF5CE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18920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FBC2-9A9B-F94F-89DA-D5A6D1DF8A8F}" type="datetime1">
              <a:rPr lang="x-none" smtClean="0"/>
              <a:t>12/22/20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2182B-7F99-7B48-8E1C-F7BD307C0C1D}"/>
              </a:ext>
            </a:extLst>
          </p:cNvPr>
          <p:cNvSpPr txBox="1"/>
          <p:nvPr/>
        </p:nvSpPr>
        <p:spPr>
          <a:xfrm>
            <a:off x="1219200" y="672662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Navier-Stokes (NS) equations for incompressible flow: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A0635-4172-A447-9C53-D88816BADBD5}"/>
                  </a:ext>
                </a:extLst>
              </p:cNvPr>
              <p:cNvSpPr txBox="1"/>
              <p:nvPr/>
            </p:nvSpPr>
            <p:spPr>
              <a:xfrm>
                <a:off x="4641434" y="1011216"/>
                <a:ext cx="3539752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A0635-4172-A447-9C53-D88816BA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434" y="1011216"/>
                <a:ext cx="3539752" cy="803682"/>
              </a:xfrm>
              <a:prstGeom prst="rect">
                <a:avLst/>
              </a:prstGeom>
              <a:blipFill>
                <a:blip r:embed="rId3"/>
                <a:stretch>
                  <a:fillRect l="-1429" r="-107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9B94616-5BBC-0E41-B2B2-359494DE4D45}"/>
              </a:ext>
            </a:extLst>
          </p:cNvPr>
          <p:cNvSpPr txBox="1"/>
          <p:nvPr/>
        </p:nvSpPr>
        <p:spPr>
          <a:xfrm>
            <a:off x="0" y="181489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Ensemble average of each physical quantity: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966DC-4284-2646-84A4-59A068F213C9}"/>
                  </a:ext>
                </a:extLst>
              </p:cNvPr>
              <p:cNvSpPr txBox="1"/>
              <p:nvPr/>
            </p:nvSpPr>
            <p:spPr>
              <a:xfrm>
                <a:off x="5465410" y="2153452"/>
                <a:ext cx="2619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966DC-4284-2646-84A4-59A068F21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410" y="2153452"/>
                <a:ext cx="2619948" cy="553998"/>
              </a:xfrm>
              <a:prstGeom prst="rect">
                <a:avLst/>
              </a:prstGeom>
              <a:blipFill>
                <a:blip r:embed="rId4"/>
                <a:stretch>
                  <a:fillRect l="-1932" t="-2222" r="-28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D53259F-171E-3E46-B020-FFD6AB6EDAAF}"/>
              </a:ext>
            </a:extLst>
          </p:cNvPr>
          <p:cNvSpPr txBox="1"/>
          <p:nvPr/>
        </p:nvSpPr>
        <p:spPr>
          <a:xfrm>
            <a:off x="-1" y="2707450"/>
            <a:ext cx="1219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Ensemble average of the NS equations (Reynolds Averaged Navier Stokes equations,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A4A19-7D8E-6545-AA3C-E4E79BF53A09}"/>
                  </a:ext>
                </a:extLst>
              </p:cNvPr>
              <p:cNvSpPr txBox="1"/>
              <p:nvPr/>
            </p:nvSpPr>
            <p:spPr>
              <a:xfrm>
                <a:off x="4336350" y="3063992"/>
                <a:ext cx="5576206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𝒖𝒖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A4A19-7D8E-6545-AA3C-E4E79BF53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50" y="3063992"/>
                <a:ext cx="5576206" cy="803682"/>
              </a:xfrm>
              <a:prstGeom prst="rect">
                <a:avLst/>
              </a:prstGeom>
              <a:blipFill>
                <a:blip r:embed="rId5"/>
                <a:stretch>
                  <a:fillRect l="-682" t="-1563" r="-90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EF99501-A670-0649-8F8F-F8314B6EFB1C}"/>
              </a:ext>
            </a:extLst>
          </p:cNvPr>
          <p:cNvSpPr/>
          <p:nvPr/>
        </p:nvSpPr>
        <p:spPr>
          <a:xfrm rot="16200000">
            <a:off x="9475001" y="3448106"/>
            <a:ext cx="85533" cy="789577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4DF134-A2A4-E24B-B35B-0C5C0125FE7C}"/>
                  </a:ext>
                </a:extLst>
              </p:cNvPr>
              <p:cNvSpPr txBox="1"/>
              <p:nvPr/>
            </p:nvSpPr>
            <p:spPr>
              <a:xfrm>
                <a:off x="7888663" y="4011057"/>
                <a:ext cx="37042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Turbulent stresses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begChr m:val="⟨"/>
                        <m:endChr m:val="⟩"/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𝒖𝒖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?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4DF134-A2A4-E24B-B35B-0C5C0125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663" y="4011057"/>
                <a:ext cx="3704247" cy="338554"/>
              </a:xfrm>
              <a:prstGeom prst="rect">
                <a:avLst/>
              </a:prstGeom>
              <a:blipFill>
                <a:blip r:embed="rId6"/>
                <a:stretch>
                  <a:fillRect l="-1027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C7A6C60-B5E7-FC42-A462-B08E42D1DE5F}"/>
              </a:ext>
            </a:extLst>
          </p:cNvPr>
          <p:cNvSpPr txBox="1"/>
          <p:nvPr/>
        </p:nvSpPr>
        <p:spPr>
          <a:xfrm>
            <a:off x="10225" y="4349611"/>
            <a:ext cx="1219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RANS equations, all the turbulent scales must be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instead of being resolved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35D430-AE99-FF4A-88A6-B6E8C150A95A}"/>
              </a:ext>
            </a:extLst>
          </p:cNvPr>
          <p:cNvSpPr txBox="1"/>
          <p:nvPr/>
        </p:nvSpPr>
        <p:spPr>
          <a:xfrm>
            <a:off x="15195" y="4693971"/>
            <a:ext cx="1219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Boussinesq hypothesis ([1]):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13298C-5D49-754D-A042-53984307A088}"/>
                  </a:ext>
                </a:extLst>
              </p:cNvPr>
              <p:cNvSpPr/>
              <p:nvPr/>
            </p:nvSpPr>
            <p:spPr>
              <a:xfrm>
                <a:off x="4607867" y="5038331"/>
                <a:ext cx="329904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13298C-5D49-754D-A042-53984307A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67" y="5038331"/>
                <a:ext cx="3299045" cy="720647"/>
              </a:xfrm>
              <a:prstGeom prst="rect">
                <a:avLst/>
              </a:prstGeom>
              <a:blipFill>
                <a:blip r:embed="rId7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4FE2AA-3992-4C46-948D-56BE4379919D}"/>
              </a:ext>
            </a:extLst>
          </p:cNvPr>
          <p:cNvSpPr txBox="1"/>
          <p:nvPr/>
        </p:nvSpPr>
        <p:spPr>
          <a:xfrm>
            <a:off x="8160632" y="5829549"/>
            <a:ext cx="192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Eddy viscosity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7981C9F-AA6E-0F49-B894-0D03F884FC0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5728138" y="5535555"/>
            <a:ext cx="2432494" cy="478660"/>
          </a:xfrm>
          <a:prstGeom prst="bentConnector3">
            <a:avLst>
              <a:gd name="adj1" fmla="val 100121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21F125-74DE-5245-8824-62598E224AB9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52F6-3ECA-5241-A3B0-95B9A210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4B636-D3BE-204B-9E15-282FF0D4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44D6F-BD87-AC43-9FCA-5B0ED33F75CA}"/>
                  </a:ext>
                </a:extLst>
              </p:cNvPr>
              <p:cNvSpPr txBox="1"/>
              <p:nvPr/>
            </p:nvSpPr>
            <p:spPr>
              <a:xfrm>
                <a:off x="1187668" y="626402"/>
                <a:ext cx="11004331" cy="34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Non-dimensional RANS equations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44D6F-BD87-AC43-9FCA-5B0ED33F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68" y="626402"/>
                <a:ext cx="11004331" cy="344710"/>
              </a:xfrm>
              <a:prstGeom prst="rect">
                <a:avLst/>
              </a:prstGeom>
              <a:blipFill>
                <a:blip r:embed="rId3"/>
                <a:stretch>
                  <a:fillRect l="-230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8221F-21C4-6A44-A0B6-539AC1D6B850}"/>
                  </a:ext>
                </a:extLst>
              </p:cNvPr>
              <p:cNvSpPr txBox="1"/>
              <p:nvPr/>
            </p:nvSpPr>
            <p:spPr>
              <a:xfrm>
                <a:off x="2483953" y="983981"/>
                <a:ext cx="6747873" cy="793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̃"/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acc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it-IT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it-IT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8221F-21C4-6A44-A0B6-539AC1D6B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953" y="983981"/>
                <a:ext cx="6747873" cy="793615"/>
              </a:xfrm>
              <a:prstGeom prst="rect">
                <a:avLst/>
              </a:prstGeom>
              <a:blipFill>
                <a:blip r:embed="rId4"/>
                <a:stretch>
                  <a:fillRect l="-188" t="-46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29825-BCC9-E94C-BD52-245481C4EF8B}"/>
                  </a:ext>
                </a:extLst>
              </p:cNvPr>
              <p:cNvSpPr txBox="1"/>
              <p:nvPr/>
            </p:nvSpPr>
            <p:spPr>
              <a:xfrm>
                <a:off x="0" y="1857636"/>
                <a:ext cx="11004331" cy="3325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Turbulence closure: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Eddy Viscosity model (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it-IT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(e.g., constant, linear etc.)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Mixing Length model (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ML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([2]):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1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𝑺</m:t>
                                  </m:r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: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1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∇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=0,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=0.03;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=0.3142.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 algn="just">
                  <a:buFont typeface="+mj-lt"/>
                  <a:buAutoNum type="arabicPeriod" startAt="3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Turbulent Kinetic Energy model (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TKE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p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=0.55.</m:t>
                      </m:r>
                    </m:oMath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𝑼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∇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∇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⋅⟨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𝑻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⟩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429825-BCC9-E94C-BD52-245481C4E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7636"/>
                <a:ext cx="11004331" cy="3325141"/>
              </a:xfrm>
              <a:prstGeom prst="rect">
                <a:avLst/>
              </a:prstGeom>
              <a:blipFill>
                <a:blip r:embed="rId5"/>
                <a:stretch>
                  <a:fillRect l="-231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2239E-5C90-F749-8142-C757C6323CCF}"/>
                  </a:ext>
                </a:extLst>
              </p:cNvPr>
              <p:cNvSpPr txBox="1"/>
              <p:nvPr/>
            </p:nvSpPr>
            <p:spPr>
              <a:xfrm>
                <a:off x="6779174" y="5099093"/>
                <a:ext cx="3310758" cy="45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Transport: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it-IT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lang="it-IT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≈1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2239E-5C90-F749-8142-C757C632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74" y="5099093"/>
                <a:ext cx="3310758" cy="453009"/>
              </a:xfrm>
              <a:prstGeom prst="rect">
                <a:avLst/>
              </a:prstGeom>
              <a:blipFill>
                <a:blip r:embed="rId6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5C93DF-629C-A847-84FB-13BC78FA4994}"/>
                  </a:ext>
                </a:extLst>
              </p:cNvPr>
              <p:cNvSpPr txBox="1"/>
              <p:nvPr/>
            </p:nvSpPr>
            <p:spPr>
              <a:xfrm>
                <a:off x="6779174" y="5566649"/>
                <a:ext cx="2869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Dissipation:</a:t>
                </a:r>
                <a:r>
                  <a:rPr lang="it-IT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=0.3;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=0.55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5C93DF-629C-A847-84FB-13BC78FA4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74" y="5566649"/>
                <a:ext cx="2869324" cy="338554"/>
              </a:xfrm>
              <a:prstGeom prst="rect">
                <a:avLst/>
              </a:prstGeom>
              <a:blipFill>
                <a:blip r:embed="rId7"/>
                <a:stretch>
                  <a:fillRect l="-881" t="-1071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E1DB91-492F-0F4D-925C-73C2B086DB57}"/>
                  </a:ext>
                </a:extLst>
              </p:cNvPr>
              <p:cNvSpPr txBox="1"/>
              <p:nvPr/>
            </p:nvSpPr>
            <p:spPr>
              <a:xfrm>
                <a:off x="6779173" y="5827402"/>
                <a:ext cx="3310759" cy="511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Production: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⟨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⟩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E1DB91-492F-0F4D-925C-73C2B086D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73" y="5827402"/>
                <a:ext cx="3310759" cy="511230"/>
              </a:xfrm>
              <a:prstGeom prst="rect">
                <a:avLst/>
              </a:prstGeom>
              <a:blipFill>
                <a:blip r:embed="rId8"/>
                <a:stretch>
                  <a:fillRect l="-763" t="-59524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0056289-E788-244E-A129-8BBCF330C8C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90291" y="4983479"/>
            <a:ext cx="388883" cy="342119"/>
          </a:xfrm>
          <a:prstGeom prst="bentConnector3">
            <a:avLst>
              <a:gd name="adj1" fmla="val -1351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30B765F-3D8A-FA40-94D2-998C80735F37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5864096" y="4820847"/>
            <a:ext cx="553149" cy="1277008"/>
          </a:xfrm>
          <a:prstGeom prst="bent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7CB18E7-6395-AA49-87EF-52BDF82F171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23945" y="4983479"/>
            <a:ext cx="1755228" cy="1099538"/>
          </a:xfrm>
          <a:prstGeom prst="bentConnector3">
            <a:avLst>
              <a:gd name="adj1" fmla="val -299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765E824-3619-D342-983B-7756A8EF86B5}"/>
              </a:ext>
            </a:extLst>
          </p:cNvPr>
          <p:cNvSpPr/>
          <p:nvPr/>
        </p:nvSpPr>
        <p:spPr>
          <a:xfrm>
            <a:off x="7462345" y="2165131"/>
            <a:ext cx="147145" cy="89337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B7CB22F-C19D-F240-A412-AD7A572FB32A}"/>
              </a:ext>
            </a:extLst>
          </p:cNvPr>
          <p:cNvSpPr/>
          <p:nvPr/>
        </p:nvSpPr>
        <p:spPr>
          <a:xfrm>
            <a:off x="9979573" y="3673985"/>
            <a:ext cx="183930" cy="261898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95DACA-051B-CC4A-AC1B-34BC1A3A37A0}"/>
              </a:ext>
            </a:extLst>
          </p:cNvPr>
          <p:cNvSpPr txBox="1"/>
          <p:nvPr/>
        </p:nvSpPr>
        <p:spPr>
          <a:xfrm>
            <a:off x="7609490" y="2474041"/>
            <a:ext cx="393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Algebraic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4CB68F-A0C8-DD41-A3E4-BB16C6D4F573}"/>
              </a:ext>
            </a:extLst>
          </p:cNvPr>
          <p:cNvSpPr txBox="1"/>
          <p:nvPr/>
        </p:nvSpPr>
        <p:spPr>
          <a:xfrm>
            <a:off x="10163503" y="4794666"/>
            <a:ext cx="210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equation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8A0B0-6559-E445-94B4-65FDD9A01DB9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82723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DA6B-8A18-F74D-AB68-19FC94EA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85BED-95F4-0A4F-A492-6BDC82D2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A327FD-483E-524E-8EBD-B084CDF9C592}"/>
              </a:ext>
            </a:extLst>
          </p:cNvPr>
          <p:cNvCxnSpPr>
            <a:cxnSpLocks/>
          </p:cNvCxnSpPr>
          <p:nvPr/>
        </p:nvCxnSpPr>
        <p:spPr>
          <a:xfrm flipV="1">
            <a:off x="999185" y="1734207"/>
            <a:ext cx="1587062" cy="688007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D398A7-F053-7D4A-9CF8-7CE1588DA1D2}"/>
              </a:ext>
            </a:extLst>
          </p:cNvPr>
          <p:cNvCxnSpPr>
            <a:cxnSpLocks/>
          </p:cNvCxnSpPr>
          <p:nvPr/>
        </p:nvCxnSpPr>
        <p:spPr>
          <a:xfrm>
            <a:off x="999185" y="2468764"/>
            <a:ext cx="846173" cy="80214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98DD141-BD9A-8E4A-B22B-6CE826D438E0}"/>
              </a:ext>
            </a:extLst>
          </p:cNvPr>
          <p:cNvSpPr/>
          <p:nvPr/>
        </p:nvSpPr>
        <p:spPr>
          <a:xfrm>
            <a:off x="442560" y="1343818"/>
            <a:ext cx="1005928" cy="1345323"/>
          </a:xfrm>
          <a:prstGeom prst="arc">
            <a:avLst>
              <a:gd name="adj1" fmla="val 14859698"/>
              <a:gd name="adj2" fmla="val 18433159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BDD5B-2358-854D-82EB-CDA9B2526EB1}"/>
                  </a:ext>
                </a:extLst>
              </p:cNvPr>
              <p:cNvSpPr txBox="1"/>
              <p:nvPr/>
            </p:nvSpPr>
            <p:spPr>
              <a:xfrm>
                <a:off x="2402928" y="1457208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EBDD5B-2358-854D-82EB-CDA9B252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28" y="1457208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07FB16-71DC-3346-8052-DF838DDA5B7F}"/>
                  </a:ext>
                </a:extLst>
              </p:cNvPr>
              <p:cNvSpPr txBox="1"/>
              <p:nvPr/>
            </p:nvSpPr>
            <p:spPr>
              <a:xfrm>
                <a:off x="1853512" y="3114219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07FB16-71DC-3346-8052-DF838DDA5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2" y="3114219"/>
                <a:ext cx="166969" cy="276999"/>
              </a:xfrm>
              <a:prstGeom prst="rect">
                <a:avLst/>
              </a:prstGeom>
              <a:blipFill>
                <a:blip r:embed="rId4"/>
                <a:stretch>
                  <a:fillRect l="-14286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5CECE5-E4D8-0448-AE2E-4529E10DAB25}"/>
                  </a:ext>
                </a:extLst>
              </p:cNvPr>
              <p:cNvSpPr txBox="1"/>
              <p:nvPr/>
            </p:nvSpPr>
            <p:spPr>
              <a:xfrm>
                <a:off x="1085952" y="1102524"/>
                <a:ext cx="1669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5CECE5-E4D8-0448-AE2E-4529E10DA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52" y="1102524"/>
                <a:ext cx="166969" cy="276999"/>
              </a:xfrm>
              <a:prstGeom prst="rect">
                <a:avLst/>
              </a:prstGeom>
              <a:blipFill>
                <a:blip r:embed="rId5"/>
                <a:stretch>
                  <a:fillRect l="-35714" r="-3571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1B2E47-FC13-4746-8C02-CF66B6E1315E}"/>
                  </a:ext>
                </a:extLst>
              </p:cNvPr>
              <p:cNvSpPr txBox="1"/>
              <p:nvPr/>
            </p:nvSpPr>
            <p:spPr>
              <a:xfrm>
                <a:off x="2889220" y="671918"/>
                <a:ext cx="88181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Cylindrical coordinate system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𝑟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𝜃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itchFamily="2" charset="2"/>
                      </a:rPr>
                      <m:t>;</m:t>
                    </m:r>
                  </m:oMath>
                </a14:m>
                <a:endParaRPr lang="it-IT" sz="1600" b="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Axisymmetric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3D incompressible flow: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1B2E47-FC13-4746-8C02-CF66B6E13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220" y="671918"/>
                <a:ext cx="8818179" cy="584775"/>
              </a:xfrm>
              <a:prstGeom prst="rect">
                <a:avLst/>
              </a:prstGeom>
              <a:blipFill>
                <a:blip r:embed="rId6"/>
                <a:stretch>
                  <a:fillRect l="-287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E2101-7D8E-D044-ACFB-43BE7652505D}"/>
                  </a:ext>
                </a:extLst>
              </p:cNvPr>
              <p:cNvSpPr txBox="1"/>
              <p:nvPr/>
            </p:nvSpPr>
            <p:spPr>
              <a:xfrm>
                <a:off x="2788759" y="1433155"/>
                <a:ext cx="9412626" cy="21593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𝑻𝑯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𝑻𝑮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E2101-7D8E-D044-ACFB-43BE76525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59" y="1433155"/>
                <a:ext cx="9412626" cy="2159374"/>
              </a:xfrm>
              <a:prstGeom prst="rect">
                <a:avLst/>
              </a:prstGeom>
              <a:blipFill>
                <a:blip r:embed="rId7"/>
                <a:stretch>
                  <a:fillRect t="-1170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524CE-08B9-7C48-8E52-D79FE39BAC00}"/>
                  </a:ext>
                </a:extLst>
              </p:cNvPr>
              <p:cNvSpPr txBox="1"/>
              <p:nvPr/>
            </p:nvSpPr>
            <p:spPr>
              <a:xfrm>
                <a:off x="0" y="4441223"/>
                <a:ext cx="12192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𝑇𝐺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 the thrust and the tangential force exerted by the turbine on the mean flow.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524CE-08B9-7C48-8E52-D79FE39B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1223"/>
                <a:ext cx="12192000" cy="338554"/>
              </a:xfrm>
              <a:prstGeom prst="rect">
                <a:avLst/>
              </a:prstGeom>
              <a:blipFill>
                <a:blip r:embed="rId8"/>
                <a:stretch>
                  <a:fillRect l="-208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ADE31B-EC69-B645-AA1F-9380549995E8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512A6-ECA1-0B43-8E53-09ABB3BC8333}"/>
              </a:ext>
            </a:extLst>
          </p:cNvPr>
          <p:cNvSpPr txBox="1"/>
          <p:nvPr/>
        </p:nvSpPr>
        <p:spPr>
          <a:xfrm>
            <a:off x="95858" y="3657411"/>
            <a:ext cx="180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From [3]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7A3570-E465-D049-B710-85E040F958A6}"/>
              </a:ext>
            </a:extLst>
          </p:cNvPr>
          <p:cNvGrpSpPr/>
          <p:nvPr/>
        </p:nvGrpSpPr>
        <p:grpSpPr>
          <a:xfrm>
            <a:off x="0" y="1433155"/>
            <a:ext cx="1651000" cy="2298700"/>
            <a:chOff x="0" y="1433155"/>
            <a:chExt cx="1651000" cy="2298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127FE6-8BDB-3E47-8881-0FE5E2C2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433155"/>
              <a:ext cx="1651000" cy="22987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5E9B04-3DF1-EB43-9205-0F226F9606D7}"/>
                </a:ext>
              </a:extLst>
            </p:cNvPr>
            <p:cNvSpPr/>
            <p:nvPr/>
          </p:nvSpPr>
          <p:spPr>
            <a:xfrm>
              <a:off x="95858" y="1457208"/>
              <a:ext cx="208942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15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37914-446D-AD4A-AAE4-3956915D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330D8-CABD-C747-AFA2-307D0A38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0B1EA-B4A8-764E-AE40-3DF7526C1556}"/>
              </a:ext>
            </a:extLst>
          </p:cNvPr>
          <p:cNvSpPr txBox="1"/>
          <p:nvPr/>
        </p:nvSpPr>
        <p:spPr>
          <a:xfrm>
            <a:off x="3993931" y="693683"/>
            <a:ext cx="8071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Actuator Disk Model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[3]: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64BE3-F850-0244-9C14-0AE668F86F48}"/>
                  </a:ext>
                </a:extLst>
              </p:cNvPr>
              <p:cNvSpPr txBox="1"/>
              <p:nvPr/>
            </p:nvSpPr>
            <p:spPr>
              <a:xfrm>
                <a:off x="3993930" y="1156138"/>
                <a:ext cx="8198069" cy="12838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rel</m:t>
                          </m:r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rel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64BE3-F850-0244-9C14-0AE668F8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0" y="1156138"/>
                <a:ext cx="8198069" cy="1283878"/>
              </a:xfrm>
              <a:prstGeom prst="rect">
                <a:avLst/>
              </a:prstGeom>
              <a:blipFill>
                <a:blip r:embed="rId3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E0B5CF8-B993-6544-BB85-6F8703D21A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57697" y="2506717"/>
            <a:ext cx="693683" cy="19969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AFC586F-D515-AC41-8DC5-DD8BBAC7075A}"/>
              </a:ext>
            </a:extLst>
          </p:cNvPr>
          <p:cNvCxnSpPr/>
          <p:nvPr/>
        </p:nvCxnSpPr>
        <p:spPr>
          <a:xfrm rot="10800000" flipV="1">
            <a:off x="7504387" y="2259723"/>
            <a:ext cx="1061544" cy="346842"/>
          </a:xfrm>
          <a:prstGeom prst="bentConnector3">
            <a:avLst>
              <a:gd name="adj1" fmla="val 49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03C23F-9E4A-3447-AA96-FB67CF6F6DE7}"/>
              </a:ext>
            </a:extLst>
          </p:cNvPr>
          <p:cNvSpPr txBox="1"/>
          <p:nvPr/>
        </p:nvSpPr>
        <p:spPr>
          <a:xfrm>
            <a:off x="6716108" y="2953407"/>
            <a:ext cx="217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Lift/drag coefficients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(NREL 5MW wind turbine)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C93673-9AF8-794A-A9BE-A50AE09C54A8}"/>
              </a:ext>
            </a:extLst>
          </p:cNvPr>
          <p:cNvCxnSpPr>
            <a:cxnSpLocks/>
          </p:cNvCxnSpPr>
          <p:nvPr/>
        </p:nvCxnSpPr>
        <p:spPr>
          <a:xfrm rot="5400000">
            <a:off x="5400601" y="2342089"/>
            <a:ext cx="549973" cy="44143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231345-1654-3C41-8135-D310938FAC48}"/>
              </a:ext>
            </a:extLst>
          </p:cNvPr>
          <p:cNvSpPr txBox="1"/>
          <p:nvPr/>
        </p:nvSpPr>
        <p:spPr>
          <a:xfrm>
            <a:off x="4595646" y="2756338"/>
            <a:ext cx="172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Relative velocity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437A887-0396-E447-8273-1DAA3C9FD9AC}"/>
              </a:ext>
            </a:extLst>
          </p:cNvPr>
          <p:cNvCxnSpPr>
            <a:cxnSpLocks/>
          </p:cNvCxnSpPr>
          <p:nvPr/>
        </p:nvCxnSpPr>
        <p:spPr>
          <a:xfrm rot="5400000">
            <a:off x="5154934" y="2587757"/>
            <a:ext cx="1425434" cy="825558"/>
          </a:xfrm>
          <a:prstGeom prst="bentConnector3">
            <a:avLst>
              <a:gd name="adj1" fmla="val 6135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99B256-0E16-E749-92B5-4FE32C76A5A7}"/>
              </a:ext>
            </a:extLst>
          </p:cNvPr>
          <p:cNvSpPr txBox="1"/>
          <p:nvPr/>
        </p:nvSpPr>
        <p:spPr>
          <a:xfrm>
            <a:off x="4750674" y="3683879"/>
            <a:ext cx="1408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Chord length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80F1D9B-FCD8-4142-AAAB-E7DFD6EB6EF7}"/>
              </a:ext>
            </a:extLst>
          </p:cNvPr>
          <p:cNvCxnSpPr>
            <a:cxnSpLocks/>
            <a:endCxn id="36" idx="0"/>
          </p:cNvCxnSpPr>
          <p:nvPr/>
        </p:nvCxnSpPr>
        <p:spPr>
          <a:xfrm rot="5400000">
            <a:off x="4903690" y="2805731"/>
            <a:ext cx="2080477" cy="987319"/>
          </a:xfrm>
          <a:prstGeom prst="bentConnector3">
            <a:avLst>
              <a:gd name="adj1" fmla="val 8485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A51AEB-B6E9-D049-8965-CAC0EC0A2715}"/>
              </a:ext>
            </a:extLst>
          </p:cNvPr>
          <p:cNvSpPr txBox="1"/>
          <p:nvPr/>
        </p:nvSpPr>
        <p:spPr>
          <a:xfrm>
            <a:off x="4515502" y="4339629"/>
            <a:ext cx="1869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blades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5D2C9E-5F56-784E-A09B-325EE1E600F4}"/>
              </a:ext>
            </a:extLst>
          </p:cNvPr>
          <p:cNvSpPr txBox="1"/>
          <p:nvPr/>
        </p:nvSpPr>
        <p:spPr>
          <a:xfrm>
            <a:off x="1608995" y="4895993"/>
            <a:ext cx="258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Tip correction [4]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1C6410-18CF-B643-8BF7-AA61023DA485}"/>
                  </a:ext>
                </a:extLst>
              </p:cNvPr>
              <p:cNvSpPr txBox="1"/>
              <p:nvPr/>
            </p:nvSpPr>
            <p:spPr>
              <a:xfrm>
                <a:off x="283780" y="5234547"/>
                <a:ext cx="5732338" cy="1186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f>
                                        <m:f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it-IT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−0.2431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TSR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−16.18</m:t>
                                  </m:r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+0.03778; </m:t>
                          </m:r>
                          <m:r>
                            <a:rPr lang="it-IT" b="1" i="0" smtClean="0">
                              <a:latin typeface="Cambria Math" panose="02040503050406030204" pitchFamily="18" charset="0"/>
                            </a:rPr>
                            <m:t>𝐓𝐒𝐑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1C6410-18CF-B643-8BF7-AA61023D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0" y="5234547"/>
                <a:ext cx="5732338" cy="1186222"/>
              </a:xfrm>
              <a:prstGeom prst="rect">
                <a:avLst/>
              </a:prstGeom>
              <a:blipFill>
                <a:blip r:embed="rId4"/>
                <a:stretch>
                  <a:fillRect l="-1106" r="-44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e 47">
            <a:extLst>
              <a:ext uri="{FF2B5EF4-FFF2-40B4-BE49-F238E27FC236}">
                <a16:creationId xmlns:a16="http://schemas.microsoft.com/office/drawing/2014/main" id="{30A93175-D8DF-8B44-8B8C-12BD5B083E04}"/>
              </a:ext>
            </a:extLst>
          </p:cNvPr>
          <p:cNvSpPr/>
          <p:nvPr/>
        </p:nvSpPr>
        <p:spPr>
          <a:xfrm rot="5400000">
            <a:off x="10692589" y="1390936"/>
            <a:ext cx="110360" cy="23209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CE9DC-B62C-AE49-8351-12510C4ADD7E}"/>
              </a:ext>
            </a:extLst>
          </p:cNvPr>
          <p:cNvSpPr txBox="1"/>
          <p:nvPr/>
        </p:nvSpPr>
        <p:spPr>
          <a:xfrm>
            <a:off x="9587318" y="2668769"/>
            <a:ext cx="232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Gaussian spreading functions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956AA7-FCE3-BA48-A111-37A16BF93C76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A301E-2522-0D47-8D7E-26329980581A}"/>
              </a:ext>
            </a:extLst>
          </p:cNvPr>
          <p:cNvGrpSpPr/>
          <p:nvPr/>
        </p:nvGrpSpPr>
        <p:grpSpPr>
          <a:xfrm>
            <a:off x="4491" y="1261397"/>
            <a:ext cx="4186253" cy="2775501"/>
            <a:chOff x="31530" y="1246931"/>
            <a:chExt cx="4186253" cy="27755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01AAE3-B236-C648-9BBE-C1FAF8F1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30" y="1246931"/>
              <a:ext cx="4186253" cy="277550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660E70-05BA-EF4B-8F81-0118728523E5}"/>
                </a:ext>
              </a:extLst>
            </p:cNvPr>
            <p:cNvSpPr/>
            <p:nvPr/>
          </p:nvSpPr>
          <p:spPr>
            <a:xfrm>
              <a:off x="1371600" y="1246931"/>
              <a:ext cx="578069" cy="25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FB8CA4-CEE8-FD43-9B7D-0AEF414D5C6F}"/>
                </a:ext>
              </a:extLst>
            </p:cNvPr>
            <p:cNvSpPr/>
            <p:nvPr/>
          </p:nvSpPr>
          <p:spPr>
            <a:xfrm>
              <a:off x="31531" y="1260352"/>
              <a:ext cx="210208" cy="25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DD1871-4E40-3848-83DB-7EA333972A2C}"/>
              </a:ext>
            </a:extLst>
          </p:cNvPr>
          <p:cNvSpPr txBox="1"/>
          <p:nvPr/>
        </p:nvSpPr>
        <p:spPr>
          <a:xfrm>
            <a:off x="202472" y="4062630"/>
            <a:ext cx="180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From 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76E63-F3B4-854E-9610-8CA7644B50F6}"/>
              </a:ext>
            </a:extLst>
          </p:cNvPr>
          <p:cNvSpPr txBox="1"/>
          <p:nvPr/>
        </p:nvSpPr>
        <p:spPr>
          <a:xfrm>
            <a:off x="7186159" y="4348018"/>
            <a:ext cx="440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Hub axial forcing: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92FA8C6-DFC0-C149-86D0-1CA9C3E085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4610" y="2276973"/>
            <a:ext cx="3371649" cy="2831013"/>
          </a:xfrm>
          <a:prstGeom prst="bentConnector3">
            <a:avLst>
              <a:gd name="adj1" fmla="val -1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10976E-5FB3-524A-9E30-55FA06E3A49F}"/>
                  </a:ext>
                </a:extLst>
              </p:cNvPr>
              <p:cNvSpPr txBox="1"/>
              <p:nvPr/>
            </p:nvSpPr>
            <p:spPr>
              <a:xfrm>
                <a:off x="7193297" y="4694217"/>
                <a:ext cx="4788041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h𝑢𝑏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h𝑢𝑏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h𝑢𝑏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10976E-5FB3-524A-9E30-55FA06E3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97" y="4694217"/>
                <a:ext cx="4788041" cy="641907"/>
              </a:xfrm>
              <a:prstGeom prst="rect">
                <a:avLst/>
              </a:prstGeom>
              <a:blipFill>
                <a:blip r:embed="rId6"/>
                <a:stretch>
                  <a:fillRect l="-52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03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F8069-50D4-6548-9783-99A840A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80E53-6196-5944-A11C-3B9D015D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9BB34DC-D7C2-5541-A6A2-F449645ED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 t="37411" r="6404" b="30936"/>
          <a:stretch/>
        </p:blipFill>
        <p:spPr>
          <a:xfrm>
            <a:off x="3358054" y="2523602"/>
            <a:ext cx="5701863" cy="1508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B2B1C1-F9D5-6F42-AC93-D3E161D97E30}"/>
                  </a:ext>
                </a:extLst>
              </p:cNvPr>
              <p:cNvSpPr txBox="1"/>
              <p:nvPr/>
            </p:nvSpPr>
            <p:spPr>
              <a:xfrm>
                <a:off x="2040854" y="2755659"/>
                <a:ext cx="129958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B2B1C1-F9D5-6F42-AC93-D3E161D97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4" y="2755659"/>
                <a:ext cx="1299587" cy="830997"/>
              </a:xfrm>
              <a:prstGeom prst="rect">
                <a:avLst/>
              </a:prstGeom>
              <a:blipFill>
                <a:blip r:embed="rId4"/>
                <a:stretch>
                  <a:fillRect l="-3846" r="-2885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35262-FD11-6F40-8AE3-120730A05090}"/>
                  </a:ext>
                </a:extLst>
              </p:cNvPr>
              <p:cNvSpPr txBox="1"/>
              <p:nvPr/>
            </p:nvSpPr>
            <p:spPr>
              <a:xfrm>
                <a:off x="4931978" y="4018681"/>
                <a:ext cx="2554014" cy="105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35262-FD11-6F40-8AE3-120730A0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78" y="4018681"/>
                <a:ext cx="2554014" cy="1053365"/>
              </a:xfrm>
              <a:prstGeom prst="rect">
                <a:avLst/>
              </a:prstGeom>
              <a:blipFill>
                <a:blip r:embed="rId5"/>
                <a:stretch>
                  <a:fillRect t="-119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8EF7AF-C620-4448-800D-80EFED63DA43}"/>
                  </a:ext>
                </a:extLst>
              </p:cNvPr>
              <p:cNvSpPr/>
              <p:nvPr/>
            </p:nvSpPr>
            <p:spPr>
              <a:xfrm>
                <a:off x="4044482" y="1898687"/>
                <a:ext cx="4979825" cy="624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=0;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=0;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8EF7AF-C620-4448-800D-80EFED63D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82" y="1898687"/>
                <a:ext cx="4979825" cy="624915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7639D0-1EDC-8449-B73D-5ECEEE647AC5}"/>
                  </a:ext>
                </a:extLst>
              </p:cNvPr>
              <p:cNvSpPr txBox="1"/>
              <p:nvPr/>
            </p:nvSpPr>
            <p:spPr>
              <a:xfrm>
                <a:off x="9059917" y="2755659"/>
                <a:ext cx="2716449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=0;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=0;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7639D0-1EDC-8449-B73D-5ECEEE647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917" y="2755659"/>
                <a:ext cx="2716449" cy="1053365"/>
              </a:xfrm>
              <a:prstGeom prst="rect">
                <a:avLst/>
              </a:prstGeom>
              <a:blipFill>
                <a:blip r:embed="rId7"/>
                <a:stretch>
                  <a:fillRect l="-1860" r="-139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DD6C00-E161-414D-81E3-2DFF7EAD0BC7}"/>
              </a:ext>
            </a:extLst>
          </p:cNvPr>
          <p:cNvSpPr txBox="1"/>
          <p:nvPr/>
        </p:nvSpPr>
        <p:spPr>
          <a:xfrm>
            <a:off x="1371600" y="731939"/>
            <a:ext cx="8071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Boundary conditions: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66495B-4059-B14E-878F-8DF4D40DBBDC}"/>
              </a:ext>
            </a:extLst>
          </p:cNvPr>
          <p:cNvCxnSpPr/>
          <p:nvPr/>
        </p:nvCxnSpPr>
        <p:spPr>
          <a:xfrm>
            <a:off x="357352" y="2755659"/>
            <a:ext cx="128226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458908-DE7F-C74E-80D0-7BC7D518F290}"/>
              </a:ext>
            </a:extLst>
          </p:cNvPr>
          <p:cNvCxnSpPr/>
          <p:nvPr/>
        </p:nvCxnSpPr>
        <p:spPr>
          <a:xfrm>
            <a:off x="357352" y="2929080"/>
            <a:ext cx="128226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A43E67-113E-614F-B589-D83827CC9AC2}"/>
              </a:ext>
            </a:extLst>
          </p:cNvPr>
          <p:cNvCxnSpPr/>
          <p:nvPr/>
        </p:nvCxnSpPr>
        <p:spPr>
          <a:xfrm>
            <a:off x="357352" y="3171157"/>
            <a:ext cx="128226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C78B46-C508-924F-BA8E-6F6AD4D4F7A7}"/>
              </a:ext>
            </a:extLst>
          </p:cNvPr>
          <p:cNvCxnSpPr/>
          <p:nvPr/>
        </p:nvCxnSpPr>
        <p:spPr>
          <a:xfrm>
            <a:off x="357352" y="3429000"/>
            <a:ext cx="128226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8AFF3A-246D-7849-A9AC-1467F2680F60}"/>
              </a:ext>
            </a:extLst>
          </p:cNvPr>
          <p:cNvSpPr txBox="1"/>
          <p:nvPr/>
        </p:nvSpPr>
        <p:spPr>
          <a:xfrm>
            <a:off x="3147847" y="24321"/>
            <a:ext cx="58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E0FC1-CD8F-6F4D-A15B-EE035640447D}"/>
              </a:ext>
            </a:extLst>
          </p:cNvPr>
          <p:cNvSpPr txBox="1"/>
          <p:nvPr/>
        </p:nvSpPr>
        <p:spPr>
          <a:xfrm>
            <a:off x="257042" y="2263876"/>
            <a:ext cx="148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 flow</a:t>
            </a:r>
          </a:p>
        </p:txBody>
      </p:sp>
    </p:spTree>
    <p:extLst>
      <p:ext uri="{BB962C8B-B14F-4D97-AF65-F5344CB8AC3E}">
        <p14:creationId xmlns:p14="http://schemas.microsoft.com/office/powerpoint/2010/main" val="280477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00653-F0C3-A549-BDEB-43390AC1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C242-FA4D-5349-9FBB-197C71DFE1DD}" type="datetime1">
              <a:rPr lang="x-none" smtClean="0"/>
              <a:pPr/>
              <a:t>12/22/20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EAC42-9D5D-9741-8242-27D6CE7D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4F74-EB9E-9545-BFA6-2AC881FA9A0C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13239-C9BA-1D43-913A-46AF1A21B0D6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06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87581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UTD" id="{C926BEB7-5E85-BD4E-868B-8BBFDDB4FE05}" vid="{510AA39B-BAAC-F349-86E3-D5BFA22087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</TotalTime>
  <Words>1187</Words>
  <Application>Microsoft Macintosh PowerPoint</Application>
  <PresentationFormat>Widescreen</PresentationFormat>
  <Paragraphs>149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Puccioni, Matteo</dc:creator>
  <cp:lastModifiedBy>Puccioni, Matteo</cp:lastModifiedBy>
  <cp:revision>171</cp:revision>
  <dcterms:created xsi:type="dcterms:W3CDTF">2020-12-17T16:31:07Z</dcterms:created>
  <dcterms:modified xsi:type="dcterms:W3CDTF">2020-12-22T17:20:59Z</dcterms:modified>
</cp:coreProperties>
</file>